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859" r:id="rId2"/>
    <p:sldId id="986" r:id="rId3"/>
    <p:sldId id="991" r:id="rId4"/>
    <p:sldId id="992" r:id="rId5"/>
    <p:sldId id="1000" r:id="rId6"/>
    <p:sldId id="993" r:id="rId7"/>
    <p:sldId id="994" r:id="rId8"/>
    <p:sldId id="995" r:id="rId9"/>
    <p:sldId id="996" r:id="rId10"/>
    <p:sldId id="987" r:id="rId11"/>
    <p:sldId id="989" r:id="rId12"/>
    <p:sldId id="997" r:id="rId13"/>
    <p:sldId id="998" r:id="rId14"/>
    <p:sldId id="999" r:id="rId15"/>
    <p:sldId id="990" r:id="rId16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2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 5  What do they do</a:t>
            </a:r>
            <a:r>
              <a:rPr lang="zh-CN" altLang="en-US" sz="5200" dirty="0">
                <a:solidFill>
                  <a:srgbClr val="70AD47">
                    <a:lumMod val="75000"/>
                  </a:srgbClr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/>
            </a:r>
            <a:b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</a:br>
            <a:r>
              <a:rPr lang="zh-CN" altLang="en-US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Period 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1　Story </a:t>
            </a:r>
            <a:r>
              <a:rPr lang="zh-CN" altLang="en-US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time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70898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—What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 parents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—They’re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5468938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do;do;teachers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does;do;teacher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5468938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C.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do;does;teachers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5468938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5468938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5468938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5468938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5468938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546893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Zhong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Nanshan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famous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著名的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China.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5468938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 driver		B. teacher	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doctor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33338" y="2692077"/>
            <a:ext cx="1137726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your parents</a:t>
            </a:r>
            <a:r>
              <a:rPr lang="zh-CN" altLang="zh-CN" dirty="0">
                <a:cs typeface="Times New Roman" panose="02020603050405020304" pitchFamily="18" charset="0"/>
              </a:rPr>
              <a:t>是复数，所以助动词用</a:t>
            </a:r>
            <a:r>
              <a:rPr lang="en-US" altLang="zh-CN" dirty="0">
                <a:cs typeface="Times New Roman" panose="02020603050405020304" pitchFamily="18" charset="0"/>
              </a:rPr>
              <a:t>do,</a:t>
            </a:r>
            <a:r>
              <a:rPr lang="zh-CN" altLang="zh-CN" dirty="0">
                <a:cs typeface="Times New Roman" panose="02020603050405020304" pitchFamily="18" charset="0"/>
              </a:rPr>
              <a:t>后面用动词原形</a:t>
            </a:r>
            <a:r>
              <a:rPr lang="en-US" altLang="zh-CN" dirty="0">
                <a:cs typeface="Times New Roman" panose="02020603050405020304" pitchFamily="18" charset="0"/>
              </a:rPr>
              <a:t>do,</a:t>
            </a:r>
            <a:r>
              <a:rPr lang="zh-CN" altLang="zh-CN" dirty="0">
                <a:cs typeface="Times New Roman" panose="02020603050405020304" pitchFamily="18" charset="0"/>
              </a:rPr>
              <a:t>根据</a:t>
            </a:r>
            <a:r>
              <a:rPr lang="en-US" altLang="zh-CN" dirty="0">
                <a:cs typeface="Times New Roman" panose="02020603050405020304" pitchFamily="18" charset="0"/>
              </a:rPr>
              <a:t>They’re</a:t>
            </a:r>
            <a:r>
              <a:rPr lang="zh-CN" altLang="zh-CN" dirty="0">
                <a:cs typeface="Times New Roman" panose="02020603050405020304" pitchFamily="18" charset="0"/>
              </a:rPr>
              <a:t>可知名词要用复数形式，故选</a:t>
            </a:r>
            <a:r>
              <a:rPr lang="en-US" altLang="zh-CN" dirty="0">
                <a:cs typeface="Times New Roman" panose="02020603050405020304" pitchFamily="18" charset="0"/>
              </a:rPr>
              <a:t>A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99728" y="5229200"/>
            <a:ext cx="686363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钟南山是一位著名的中国医生，故选</a:t>
            </a:r>
            <a:r>
              <a:rPr lang="en-US" altLang="zh-CN" dirty="0">
                <a:cs typeface="Times New Roman" panose="02020603050405020304" pitchFamily="18" charset="0"/>
              </a:rPr>
              <a:t>C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29630" y="83671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70334" y="412991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0825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根据上下文及图片提示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补全对话。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26020" y="1404002"/>
            <a:ext cx="11485848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 man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He’s my brother.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does 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He’s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nice food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we70.jpg" descr="id:214749609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047534" y="1372328"/>
            <a:ext cx="1703705" cy="1703705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3429000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they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They’re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A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they work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work on the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we71.jpg" descr="id:214749610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9695606" y="3353509"/>
            <a:ext cx="2324100" cy="169608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486694" y="1539540"/>
            <a:ext cx="9236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Who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502918" y="2150108"/>
            <a:ext cx="5645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do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893088" y="2150108"/>
            <a:ext cx="9028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cook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638822" y="2780928"/>
            <a:ext cx="9028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cook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463358" y="2789554"/>
            <a:ext cx="7232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can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637979" y="3501008"/>
            <a:ext cx="10438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What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142364" y="3553852"/>
            <a:ext cx="5645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do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031310" y="3527974"/>
            <a:ext cx="13997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farmers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368556" y="4174958"/>
            <a:ext cx="12137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Where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8416808" y="4174958"/>
            <a:ext cx="9428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farm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8511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16632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</a:t>
            </a:r>
            <a:r>
              <a:rPr lang="en-US" altLang="zh-CN" sz="1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Tom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正在准备介绍家庭成员的演讲稿。请根据他制作好的思维导图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完成演讲稿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BS03.eps" descr="id:214749611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12097" y="855296"/>
            <a:ext cx="10012045" cy="708660"/>
          </a:xfrm>
          <a:prstGeom prst="rect">
            <a:avLst/>
          </a:prstGeom>
        </p:spPr>
      </p:pic>
      <p:pic>
        <p:nvPicPr>
          <p:cNvPr id="5" name="图片 4"/>
          <p:cNvPicPr/>
          <p:nvPr/>
        </p:nvPicPr>
        <p:blipFill>
          <a:blip r:embed="rId3"/>
          <a:stretch>
            <a:fillRect/>
          </a:stretch>
        </p:blipFill>
        <p:spPr>
          <a:xfrm>
            <a:off x="1126654" y="1690429"/>
            <a:ext cx="3355340" cy="581025"/>
          </a:xfrm>
          <a:prstGeom prst="rect">
            <a:avLst/>
          </a:prstGeom>
        </p:spPr>
      </p:pic>
      <p:pic>
        <p:nvPicPr>
          <p:cNvPr id="7" name="CC3.eps"/>
          <p:cNvPicPr/>
          <p:nvPr/>
        </p:nvPicPr>
        <p:blipFill>
          <a:blip r:embed="rId4"/>
          <a:stretch>
            <a:fillRect/>
          </a:stretch>
        </p:blipFill>
        <p:spPr>
          <a:xfrm>
            <a:off x="3646934" y="3105427"/>
            <a:ext cx="4434890" cy="3387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2243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Hello, everyone. My name’s Tom. There are four people in my family. This is my father. He 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a car factory. He’s a worker. This is my mother. She’s a bus driver. She 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bus every day. This is my 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She’s an English teacher in my school. She 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English well. I’m a 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I’m good at PE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I love my family.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269128" y="1484784"/>
            <a:ext cx="8627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err="1" smtClean="0"/>
              <a:t>orks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956793" y="2132856"/>
            <a:ext cx="9204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rives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65386" y="2780928"/>
            <a:ext cx="8611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err="1"/>
              <a:t>ister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130692" y="2763676"/>
            <a:ext cx="11801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err="1"/>
              <a:t>eaches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534001" y="3411748"/>
            <a:ext cx="11849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err="1"/>
              <a:t>tudent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7036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七、 阅读表格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判断下列句子正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1314041"/>
              </p:ext>
            </p:extLst>
          </p:nvPr>
        </p:nvGraphicFramePr>
        <p:xfrm>
          <a:off x="387817" y="1484784"/>
          <a:ext cx="11458884" cy="4528512"/>
        </p:xfrm>
        <a:graphic>
          <a:graphicData uri="http://schemas.openxmlformats.org/drawingml/2006/table">
            <a:tbl>
              <a:tblPr firstRow="1" firstCol="1" bandRow="1"/>
              <a:tblGrid>
                <a:gridCol w="1458917">
                  <a:extLst>
                    <a:ext uri="{9D8B030D-6E8A-4147-A177-3AD203B41FA5}">
                      <a16:colId xmlns:a16="http://schemas.microsoft.com/office/drawing/2014/main" val="684425810"/>
                    </a:ext>
                  </a:extLst>
                </a:gridCol>
                <a:gridCol w="6768752">
                  <a:extLst>
                    <a:ext uri="{9D8B030D-6E8A-4147-A177-3AD203B41FA5}">
                      <a16:colId xmlns:a16="http://schemas.microsoft.com/office/drawing/2014/main" val="1924078744"/>
                    </a:ext>
                  </a:extLst>
                </a:gridCol>
                <a:gridCol w="3231215">
                  <a:extLst>
                    <a:ext uri="{9D8B030D-6E8A-4147-A177-3AD203B41FA5}">
                      <a16:colId xmlns:a16="http://schemas.microsoft.com/office/drawing/2014/main" val="1645914148"/>
                    </a:ext>
                  </a:extLst>
                </a:gridCol>
              </a:tblGrid>
              <a:tr h="56574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Family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8AE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Job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8932" marR="58932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8AE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Hobby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8A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0363675"/>
                  </a:ext>
                </a:extLst>
              </a:tr>
              <a:tr h="56574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Father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 worker, works in a car factory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8932" marR="58932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playing football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69130203"/>
                  </a:ext>
                </a:extLst>
              </a:tr>
              <a:tr h="56574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Mother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 writer, writes stories at home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8932" marR="58932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reading and drawing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64692012"/>
                  </a:ext>
                </a:extLst>
              </a:tr>
              <a:tr h="113149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Grandpa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 farmer, raises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饲养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many animals on the farm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8932" marR="58932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watching films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37594215"/>
                  </a:ext>
                </a:extLst>
              </a:tr>
              <a:tr h="68803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Brother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 taxi driver, drives at weekdays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工作日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8932" marR="58932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watching TV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5213199"/>
                  </a:ext>
                </a:extLst>
              </a:tr>
              <a:tr h="56574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 teacher, teaches PE in a school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8932" marR="58932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playing football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747879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26233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24217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father is a worker. He works in a car factory.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mother is a teacher. She works in the school.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mother likes reading and drawing.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grandpa is a farmer. He likes watching TV.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brother drives at weekdays.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40049" y="81946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T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21675" y="1484784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F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12057" y="213285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T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21675" y="2780928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F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40049" y="342900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T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0129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20688"/>
            <a:ext cx="11485848" cy="38318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给下列图片排序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2600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zh-CN" altLang="zh-CN" sz="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        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    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    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BS01.eps" descr="id:214749604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69920" y="1127348"/>
            <a:ext cx="10859135" cy="62166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8249" y="2423492"/>
            <a:ext cx="9339800" cy="15276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55874" y="4426938"/>
            <a:ext cx="6092825" cy="211699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zh-CN" altLang="zh-CN" sz="2600" dirty="0"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ED028C"/>
                </a:solidFill>
                <a:cs typeface="Times New Roman" panose="02020603050405020304" pitchFamily="18" charset="0"/>
              </a:rPr>
              <a:t>1</a:t>
            </a:r>
            <a:r>
              <a:rPr lang="en-US" altLang="zh-CN" sz="26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ED028C"/>
                </a:solidFill>
                <a:cs typeface="Times New Roman" panose="02020603050405020304" pitchFamily="18" charset="0"/>
              </a:rPr>
              <a:t>M</a:t>
            </a:r>
            <a:r>
              <a:rPr lang="zh-CN" altLang="zh-CN" sz="2600" dirty="0">
                <a:solidFill>
                  <a:srgbClr val="ED028C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 sz="2600" dirty="0">
                <a:solidFill>
                  <a:srgbClr val="ED028C"/>
                </a:solidFill>
                <a:cs typeface="Times New Roman" panose="02020603050405020304" pitchFamily="18" charset="0"/>
              </a:rPr>
              <a:t> What do you do</a:t>
            </a:r>
            <a:r>
              <a:rPr lang="zh-CN" altLang="zh-CN" sz="2600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260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en-US" altLang="zh-CN" sz="2600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     W</a:t>
            </a:r>
            <a:r>
              <a:rPr lang="zh-CN" altLang="zh-CN" sz="2600" dirty="0">
                <a:solidFill>
                  <a:srgbClr val="ED028C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 sz="2600" dirty="0">
                <a:solidFill>
                  <a:srgbClr val="ED028C"/>
                </a:solidFill>
                <a:cs typeface="Times New Roman" panose="02020603050405020304" pitchFamily="18" charset="0"/>
              </a:rPr>
              <a:t> I’m a nurse</a:t>
            </a:r>
            <a:r>
              <a:rPr lang="en-US" altLang="zh-CN" sz="26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en-US" altLang="zh-CN" sz="2600" dirty="0">
                <a:solidFill>
                  <a:srgbClr val="ED028C"/>
                </a:solidFill>
                <a:cs typeface="Times New Roman" panose="02020603050405020304" pitchFamily="18" charset="0"/>
              </a:rPr>
              <a:t>2</a:t>
            </a:r>
            <a:r>
              <a:rPr lang="en-US" altLang="zh-CN" sz="26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ED028C"/>
                </a:solidFill>
                <a:cs typeface="Times New Roman" panose="02020603050405020304" pitchFamily="18" charset="0"/>
              </a:rPr>
              <a:t>The man is a factory worker</a:t>
            </a:r>
            <a:r>
              <a:rPr lang="en-US" altLang="zh-CN" sz="26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en-US" altLang="zh-CN" sz="2600" dirty="0">
                <a:solidFill>
                  <a:srgbClr val="ED028C"/>
                </a:solidFill>
                <a:cs typeface="Times New Roman" panose="02020603050405020304" pitchFamily="18" charset="0"/>
              </a:rPr>
              <a:t>3</a:t>
            </a:r>
            <a:r>
              <a:rPr lang="en-US" altLang="zh-CN" sz="26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ED028C"/>
                </a:solidFill>
                <a:cs typeface="Times New Roman" panose="02020603050405020304" pitchFamily="18" charset="0"/>
              </a:rPr>
              <a:t>My grandpa is a farmer</a:t>
            </a:r>
            <a:r>
              <a:rPr lang="en-US" altLang="zh-CN" sz="26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899488" y="4448737"/>
            <a:ext cx="6092825" cy="16527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en-US" altLang="zh-CN" sz="2600" dirty="0">
                <a:solidFill>
                  <a:srgbClr val="ED028C"/>
                </a:solidFill>
                <a:cs typeface="Times New Roman" panose="02020603050405020304" pitchFamily="18" charset="0"/>
              </a:rPr>
              <a:t>4</a:t>
            </a:r>
            <a:r>
              <a:rPr lang="en-US" altLang="zh-CN" sz="26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ED028C"/>
                </a:solidFill>
                <a:cs typeface="Times New Roman" panose="02020603050405020304" pitchFamily="18" charset="0"/>
              </a:rPr>
              <a:t>He wants to be a doctor</a:t>
            </a:r>
            <a:r>
              <a:rPr lang="en-US" altLang="zh-CN" sz="26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en-US" altLang="zh-CN" sz="2600" dirty="0">
                <a:solidFill>
                  <a:srgbClr val="ED028C"/>
                </a:solidFill>
                <a:cs typeface="Times New Roman" panose="02020603050405020304" pitchFamily="18" charset="0"/>
              </a:rPr>
              <a:t>5</a:t>
            </a:r>
            <a:r>
              <a:rPr lang="en-US" altLang="zh-CN" sz="26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ED028C"/>
                </a:solidFill>
                <a:cs typeface="Times New Roman" panose="02020603050405020304" pitchFamily="18" charset="0"/>
              </a:rPr>
              <a:t>W</a:t>
            </a:r>
            <a:r>
              <a:rPr lang="zh-CN" altLang="zh-CN" sz="2600" dirty="0">
                <a:solidFill>
                  <a:srgbClr val="ED028C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 sz="2600" dirty="0">
                <a:solidFill>
                  <a:srgbClr val="ED028C"/>
                </a:solidFill>
                <a:cs typeface="Times New Roman" panose="02020603050405020304" pitchFamily="18" charset="0"/>
              </a:rPr>
              <a:t> What does your father do</a:t>
            </a:r>
            <a:r>
              <a:rPr lang="zh-CN" altLang="zh-CN" sz="2600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260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en-US" altLang="zh-CN" sz="2600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    M</a:t>
            </a:r>
            <a:r>
              <a:rPr lang="zh-CN" altLang="zh-CN" sz="2600" dirty="0">
                <a:solidFill>
                  <a:srgbClr val="ED028C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 sz="2600" dirty="0">
                <a:solidFill>
                  <a:srgbClr val="ED028C"/>
                </a:solidFill>
                <a:cs typeface="Times New Roman" panose="02020603050405020304" pitchFamily="18" charset="0"/>
              </a:rPr>
              <a:t> He is a teacher</a:t>
            </a:r>
            <a:r>
              <a:rPr lang="en-US" altLang="zh-CN" sz="26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101618" y="3942466"/>
            <a:ext cx="351378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600" dirty="0"/>
              <a:t>1</a:t>
            </a:r>
            <a:endParaRPr lang="zh-CN" altLang="en-US" sz="26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176916" y="3951092"/>
            <a:ext cx="351378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600" dirty="0"/>
              <a:t>2</a:t>
            </a:r>
            <a:endParaRPr lang="zh-CN" altLang="en-US" sz="26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797362" y="3943014"/>
            <a:ext cx="351378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600" dirty="0"/>
              <a:t>3</a:t>
            </a:r>
            <a:endParaRPr lang="zh-CN" altLang="en-US" sz="26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632959" y="3943014"/>
            <a:ext cx="351378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600" dirty="0"/>
              <a:t>4</a:t>
            </a:r>
            <a:endParaRPr lang="zh-CN" altLang="en-US" sz="26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193140" y="3951092"/>
            <a:ext cx="351378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600" dirty="0"/>
              <a:t>5</a:t>
            </a:r>
            <a:endParaRPr lang="zh-CN" altLang="en-US" sz="26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0630" y="1459146"/>
            <a:ext cx="10441160" cy="630361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24217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根据句意提示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从方框中选择相对应的选项。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worker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policeman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teacher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nurse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E. cook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F. farmer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wears white clothes. She can help sick people in the hospital.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has a big farm. He often grows rice and vegetables.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works in a factory. He can make shoes.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29630" y="2089507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D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36508" y="2763676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F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29630" y="342900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509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598" y="1099106"/>
            <a:ext cx="10801200" cy="639653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89189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works in a restaurant. He can cook nice food.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works in a school. She has many students. And her students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love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 very much.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usually wears a black uniform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制服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He can help people.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He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catch bad people too.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24952" y="980728"/>
            <a:ext cx="1120696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A. worker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B. policeman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C. teacher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D. nurse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E. cook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F. farmer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56760" y="177281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E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57622" y="242088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27790" y="370840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9338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304" y="894601"/>
            <a:ext cx="11447398" cy="4766647"/>
          </a:xfrm>
          <a:prstGeom prst="rect">
            <a:avLst/>
          </a:prstGeom>
        </p:spPr>
      </p:pic>
      <p:sp>
        <p:nvSpPr>
          <p:cNvPr id="8" name="内容占位符 7"/>
          <p:cNvSpPr>
            <a:spLocks noGrp="1"/>
          </p:cNvSpPr>
          <p:nvPr>
            <p:ph idx="1"/>
          </p:nvPr>
        </p:nvSpPr>
        <p:spPr>
          <a:xfrm>
            <a:off x="360854" y="975665"/>
            <a:ext cx="11485848" cy="4524315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en-US" altLang="zh-CN" sz="2400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zh-CN" altLang="zh-CN" sz="2400" b="1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</a:t>
            </a:r>
            <a:r>
              <a:rPr lang="zh-CN" altLang="zh-CN" sz="2400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句意选单词的做题技巧</a:t>
            </a:r>
            <a:endParaRPr lang="zh-CN" altLang="zh-CN" sz="24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仔细研读句子：认真阅读整个句子，不放过任何一个单词和细节。了解句子所表达的大致情境和主题，比如是关于动物、食物、日常活动还是其他方面。</a:t>
            </a:r>
            <a:endParaRPr lang="zh-CN" altLang="zh-CN" sz="24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寻找关键线索：留意句子中提供的各种关键信息，如描述事物特征的词</a:t>
            </a:r>
            <a:r>
              <a:rPr lang="zh-CN" altLang="zh-CN" sz="2400" b="1" dirty="0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颜色、形状、大小等</a:t>
            </a:r>
            <a:r>
              <a:rPr lang="zh-CN" altLang="zh-CN" sz="2400" b="1" dirty="0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、动作、用途、所属类别等。</a:t>
            </a:r>
            <a:endParaRPr lang="zh-CN" altLang="zh-CN" sz="24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利用常识和生活经验：很多时候，句子描述的内容与我们的日常生活常识相关。比如：</a:t>
            </a:r>
            <a:r>
              <a: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 has four legs and a tail</a:t>
            </a: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can run fast</a:t>
            </a: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can ride it</a:t>
            </a: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a </a:t>
            </a:r>
            <a:r>
              <a:rPr lang="zh-CN" altLang="zh-CN" sz="2400" b="1" u="sng" dirty="0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，结合生活中常见的动物以及能被人骑的特点，很容易想到</a:t>
            </a:r>
            <a:r>
              <a: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“horse”</a:t>
            </a:r>
            <a:r>
              <a:rPr lang="zh-CN" altLang="zh-CN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4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837" y="1040379"/>
            <a:ext cx="1619921" cy="526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2638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3026230"/>
            <a:ext cx="10846920" cy="122413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3997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从方框中选择合适的短语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并用其适当形式填空。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 lovely toys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 sick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 cook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nice food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eat sweets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 at home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—What does your mother do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—She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hospital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—Do you often eat sweets, Jerry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—No. I don’t like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BS02.eps" descr="id:214749609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1556792"/>
            <a:ext cx="7535545" cy="70866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6938120" y="4267218"/>
            <a:ext cx="27574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helps sick people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626548" y="5563362"/>
            <a:ext cx="21884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eating sweets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1422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044030"/>
            <a:ext cx="11485848" cy="675362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62938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—Is your uncle a cook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—Yes. He often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us.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—Where does your aunt work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355600" algn="l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—She works in the city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centre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but she would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like_________________.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—What does your sister do every day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—She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</a:t>
            </a:r>
            <a:endParaRPr lang="en-US" altLang="zh-CN" u="sng" dirty="0" smtClean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in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factory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0854" y="980728"/>
            <a:ext cx="1171101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make lovely toys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help sick people  cook nice 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food eat 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sweets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work at home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114380" y="1825660"/>
            <a:ext cx="21884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eating sweets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087646" y="3140968"/>
            <a:ext cx="26901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to work at home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990862" y="3742910"/>
            <a:ext cx="28568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makes lovely toys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3892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单项选择。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they do at home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—They write stories.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5383213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 What		B. How	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Where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50590" y="2708920"/>
            <a:ext cx="1115209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根据答句</a:t>
            </a:r>
            <a:r>
              <a:rPr lang="en-US" altLang="zh-CN" dirty="0">
                <a:cs typeface="Times New Roman" panose="02020603050405020304" pitchFamily="18" charset="0"/>
              </a:rPr>
              <a:t>“They write stories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cs typeface="Times New Roman" panose="02020603050405020304" pitchFamily="18" charset="0"/>
              </a:rPr>
              <a:t>可知，询问的是</a:t>
            </a:r>
            <a:r>
              <a:rPr lang="en-US" altLang="zh-CN" dirty="0"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cs typeface="Times New Roman" panose="02020603050405020304" pitchFamily="18" charset="0"/>
              </a:rPr>
              <a:t>他们在家做什么</a:t>
            </a:r>
            <a:r>
              <a:rPr lang="en-US" altLang="zh-CN" dirty="0"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cs typeface="Times New Roman" panose="02020603050405020304" pitchFamily="18" charset="0"/>
              </a:rPr>
              <a:t>，故选</a:t>
            </a:r>
            <a:r>
              <a:rPr lang="en-US" altLang="zh-CN" dirty="0">
                <a:cs typeface="Times New Roman" panose="02020603050405020304" pitchFamily="18" charset="0"/>
              </a:rPr>
              <a:t>A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10630" y="148478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0863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are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They can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driver;drive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drivers;drive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driver;drives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can see many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 policeman	B.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policemans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policemen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50590" y="2564904"/>
            <a:ext cx="1129611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主语</a:t>
            </a:r>
            <a:r>
              <a:rPr lang="en-US" altLang="zh-CN" dirty="0">
                <a:cs typeface="Times New Roman" panose="02020603050405020304" pitchFamily="18" charset="0"/>
              </a:rPr>
              <a:t>They</a:t>
            </a:r>
            <a:r>
              <a:rPr lang="zh-CN" altLang="zh-CN" dirty="0">
                <a:cs typeface="Times New Roman" panose="02020603050405020304" pitchFamily="18" charset="0"/>
              </a:rPr>
              <a:t>为第三人称复数，后面的职业名词也要用复数形式；</a:t>
            </a:r>
            <a:r>
              <a:rPr lang="en-US" altLang="zh-CN" dirty="0">
                <a:cs typeface="Times New Roman" panose="02020603050405020304" pitchFamily="18" charset="0"/>
              </a:rPr>
              <a:t>can</a:t>
            </a:r>
            <a:r>
              <a:rPr lang="zh-CN" altLang="zh-CN" dirty="0">
                <a:cs typeface="Times New Roman" panose="02020603050405020304" pitchFamily="18" charset="0"/>
              </a:rPr>
              <a:t>后面接动词原形，故选</a:t>
            </a:r>
            <a:r>
              <a:rPr lang="en-US" altLang="zh-CN" dirty="0">
                <a:cs typeface="Times New Roman" panose="02020603050405020304" pitchFamily="18" charset="0"/>
              </a:rPr>
              <a:t>B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22598" y="5541778"/>
            <a:ext cx="1122410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many</a:t>
            </a:r>
            <a:r>
              <a:rPr lang="zh-CN" altLang="zh-CN" dirty="0">
                <a:cs typeface="Times New Roman" panose="02020603050405020304" pitchFamily="18" charset="0"/>
              </a:rPr>
              <a:t>后接可数名词复数，</a:t>
            </a:r>
            <a:r>
              <a:rPr lang="en-US" altLang="zh-CN" dirty="0">
                <a:cs typeface="Times New Roman" panose="02020603050405020304" pitchFamily="18" charset="0"/>
              </a:rPr>
              <a:t>policeman</a:t>
            </a:r>
            <a:r>
              <a:rPr lang="zh-CN" altLang="zh-CN" dirty="0">
                <a:cs typeface="Times New Roman" panose="02020603050405020304" pitchFamily="18" charset="0"/>
              </a:rPr>
              <a:t>的复数形式为</a:t>
            </a:r>
            <a:r>
              <a:rPr lang="en-US" altLang="zh-CN" dirty="0">
                <a:cs typeface="Times New Roman" panose="02020603050405020304" pitchFamily="18" charset="0"/>
              </a:rPr>
              <a:t>policemen,</a:t>
            </a:r>
            <a:r>
              <a:rPr lang="zh-CN" altLang="zh-CN" dirty="0">
                <a:cs typeface="Times New Roman" panose="02020603050405020304" pitchFamily="18" charset="0"/>
              </a:rPr>
              <a:t>故选</a:t>
            </a:r>
            <a:r>
              <a:rPr lang="en-US" altLang="zh-CN" dirty="0">
                <a:cs typeface="Times New Roman" panose="02020603050405020304" pitchFamily="18" charset="0"/>
              </a:rPr>
              <a:t>C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40049" y="83108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10630" y="386104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3197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540</Words>
  <Application>Microsoft Office PowerPoint</Application>
  <PresentationFormat>自定义</PresentationFormat>
  <Paragraphs>149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2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343</cp:revision>
  <dcterms:created xsi:type="dcterms:W3CDTF">2020-11-06T05:24:00Z</dcterms:created>
  <dcterms:modified xsi:type="dcterms:W3CDTF">2025-05-27T10:23:01Z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